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511" r:id="rId3"/>
    <p:sldId id="423" r:id="rId4"/>
    <p:sldId id="531" r:id="rId5"/>
    <p:sldId id="493" r:id="rId6"/>
    <p:sldId id="483" r:id="rId7"/>
    <p:sldId id="522" r:id="rId8"/>
    <p:sldId id="521" r:id="rId9"/>
    <p:sldId id="523" r:id="rId10"/>
    <p:sldId id="535" r:id="rId11"/>
    <p:sldId id="520" r:id="rId12"/>
    <p:sldId id="517" r:id="rId13"/>
    <p:sldId id="536" r:id="rId14"/>
    <p:sldId id="532" r:id="rId15"/>
    <p:sldId id="534" r:id="rId16"/>
    <p:sldId id="518" r:id="rId17"/>
    <p:sldId id="519" r:id="rId18"/>
    <p:sldId id="537" r:id="rId19"/>
    <p:sldId id="524" r:id="rId20"/>
    <p:sldId id="528" r:id="rId21"/>
    <p:sldId id="525" r:id="rId22"/>
    <p:sldId id="526" r:id="rId23"/>
    <p:sldId id="527" r:id="rId24"/>
    <p:sldId id="515" r:id="rId25"/>
    <p:sldId id="529" r:id="rId26"/>
    <p:sldId id="533" r:id="rId27"/>
    <p:sldId id="530" r:id="rId28"/>
    <p:sldId id="516" r:id="rId29"/>
    <p:sldId id="421" r:id="rId30"/>
    <p:sldId id="507" r:id="rId31"/>
    <p:sldId id="508" r:id="rId32"/>
    <p:sldId id="509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85870" autoAdjust="0"/>
  </p:normalViewPr>
  <p:slideViewPr>
    <p:cSldViewPr>
      <p:cViewPr varScale="1">
        <p:scale>
          <a:sx n="58" d="100"/>
          <a:sy n="58" d="100"/>
        </p:scale>
        <p:origin x="788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25" d="100"/>
          <a:sy n="125" d="100"/>
        </p:scale>
        <p:origin x="1088" y="-6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/>
              </a:rPr>
              <a:t>With an Iterator, you don’t need to worry about the number of elements in the container. </a:t>
            </a:r>
          </a:p>
          <a:p>
            <a:r>
              <a:rPr lang="en-US" dirty="0">
                <a:latin typeface="Times New Roman"/>
              </a:rPr>
              <a:t>That’s taken care of for you by </a:t>
            </a:r>
            <a:r>
              <a:rPr lang="en-US" dirty="0" err="1">
                <a:latin typeface="Times New Roman"/>
              </a:rPr>
              <a:t>hasNext</a:t>
            </a:r>
            <a:r>
              <a:rPr lang="en-US" dirty="0">
                <a:latin typeface="Times New Roman"/>
              </a:rPr>
              <a:t>( ) and next( ). </a:t>
            </a:r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399"/>
            <a:ext cx="6096000" cy="4404599"/>
          </a:xfrm>
        </p:spPr>
        <p:txBody>
          <a:bodyPr>
            <a:noAutofit/>
          </a:bodyPr>
          <a:lstStyle/>
          <a:p>
            <a:r>
              <a:rPr lang="en-US" sz="800" dirty="0"/>
              <a:t>Another</a:t>
            </a:r>
            <a:r>
              <a:rPr lang="en-US" sz="800" baseline="0" dirty="0"/>
              <a:t> Example: </a:t>
            </a:r>
            <a:endParaRPr lang="en-US" sz="800" dirty="0"/>
          </a:p>
          <a:p>
            <a:r>
              <a:rPr lang="en-GB" sz="800" b="1" dirty="0"/>
              <a:t>public class </a:t>
            </a:r>
            <a:r>
              <a:rPr lang="en-GB" sz="800" dirty="0"/>
              <a:t>Grades </a:t>
            </a:r>
            <a:r>
              <a:rPr lang="en-GB" sz="800" b="1" dirty="0"/>
              <a:t>implements </a:t>
            </a:r>
            <a:r>
              <a:rPr lang="en-GB" sz="800" b="1" i="1" dirty="0" err="1"/>
              <a:t>Iterable</a:t>
            </a:r>
            <a:r>
              <a:rPr lang="en-GB" sz="800" dirty="0"/>
              <a:t>&lt;Integer&gt; {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private </a:t>
            </a:r>
            <a:r>
              <a:rPr lang="en-GB" sz="800" dirty="0"/>
              <a:t>Integer[] </a:t>
            </a:r>
            <a:r>
              <a:rPr lang="en-GB" sz="800" b="1" dirty="0"/>
              <a:t>grades </a:t>
            </a:r>
            <a:r>
              <a:rPr lang="en-GB" sz="800" dirty="0"/>
              <a:t>= {2, 3, 6};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@Override</a:t>
            </a:r>
            <a:br>
              <a:rPr lang="en-GB" sz="800" b="1" dirty="0"/>
            </a:br>
            <a:r>
              <a:rPr lang="en-GB" sz="800" b="1" dirty="0"/>
              <a:t>    public </a:t>
            </a:r>
            <a:r>
              <a:rPr lang="en-GB" sz="800" b="1" i="1" dirty="0"/>
              <a:t>Iterator</a:t>
            </a:r>
            <a:r>
              <a:rPr lang="en-GB" sz="800" dirty="0"/>
              <a:t>&lt;Integer&gt; iterator() 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dirty="0" err="1"/>
              <a:t>GradesIterator</a:t>
            </a:r>
            <a:r>
              <a:rPr lang="en-GB" sz="800" dirty="0"/>
              <a:t> iterator = </a:t>
            </a:r>
            <a:r>
              <a:rPr lang="en-GB" sz="800" b="1" dirty="0"/>
              <a:t>new </a:t>
            </a:r>
            <a:r>
              <a:rPr lang="en-GB" sz="800" dirty="0" err="1"/>
              <a:t>GradesIterator</a:t>
            </a:r>
            <a:r>
              <a:rPr lang="en-GB" sz="800" dirty="0"/>
              <a:t>();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/>
              <a:t>return </a:t>
            </a:r>
            <a:r>
              <a:rPr lang="en-GB" sz="800" dirty="0"/>
              <a:t>iterator;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@Override</a:t>
            </a:r>
            <a:br>
              <a:rPr lang="en-GB" sz="800" b="1" dirty="0"/>
            </a:br>
            <a:r>
              <a:rPr lang="en-GB" sz="800" b="1" dirty="0"/>
              <a:t>    public void </a:t>
            </a:r>
            <a:r>
              <a:rPr lang="en-GB" sz="800" dirty="0" err="1"/>
              <a:t>forEach</a:t>
            </a:r>
            <a:r>
              <a:rPr lang="en-GB" sz="800" dirty="0"/>
              <a:t>(</a:t>
            </a:r>
            <a:r>
              <a:rPr lang="en-GB" sz="800" b="1" i="1" dirty="0"/>
              <a:t>Consumer</a:t>
            </a:r>
            <a:r>
              <a:rPr lang="en-GB" sz="800" dirty="0"/>
              <a:t>&lt;? </a:t>
            </a:r>
            <a:r>
              <a:rPr lang="en-GB" sz="800" b="1" dirty="0"/>
              <a:t>super </a:t>
            </a:r>
            <a:r>
              <a:rPr lang="en-GB" sz="800" dirty="0"/>
              <a:t>Integer&gt; action) 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dirty="0" err="1"/>
              <a:t>action.accept</a:t>
            </a:r>
            <a:r>
              <a:rPr lang="en-GB" sz="800" dirty="0"/>
              <a:t>(iterator().next());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class </a:t>
            </a:r>
            <a:r>
              <a:rPr lang="en-GB" sz="800" dirty="0" err="1"/>
              <a:t>GradesIterator</a:t>
            </a:r>
            <a:r>
              <a:rPr lang="en-GB" sz="800" dirty="0"/>
              <a:t> </a:t>
            </a:r>
            <a:r>
              <a:rPr lang="en-GB" sz="800" b="1" dirty="0"/>
              <a:t>implements </a:t>
            </a:r>
            <a:r>
              <a:rPr lang="en-GB" sz="800" b="1" i="1" dirty="0"/>
              <a:t>Iterator </a:t>
            </a:r>
            <a:r>
              <a:rPr lang="en-GB" sz="800" dirty="0"/>
              <a:t>{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 err="1"/>
              <a:t>int</a:t>
            </a:r>
            <a:r>
              <a:rPr lang="en-GB" sz="800" b="1" dirty="0"/>
              <a:t> </a:t>
            </a:r>
            <a:r>
              <a:rPr lang="en-GB" sz="800" b="1" dirty="0" err="1"/>
              <a:t>currentIndex</a:t>
            </a:r>
            <a:r>
              <a:rPr lang="en-GB" sz="800" b="1" dirty="0"/>
              <a:t> </a:t>
            </a:r>
            <a:r>
              <a:rPr lang="en-GB" sz="800" dirty="0"/>
              <a:t>= 0;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/>
              <a:t>@Override</a:t>
            </a:r>
            <a:br>
              <a:rPr lang="en-GB" sz="800" b="1" dirty="0"/>
            </a:br>
            <a:r>
              <a:rPr lang="en-GB" sz="800" b="1" dirty="0"/>
              <a:t>        public </a:t>
            </a:r>
            <a:r>
              <a:rPr lang="en-GB" sz="800" b="1" dirty="0" err="1"/>
              <a:t>boolean</a:t>
            </a:r>
            <a:r>
              <a:rPr lang="en-GB" sz="800" b="1" dirty="0"/>
              <a:t> </a:t>
            </a:r>
            <a:r>
              <a:rPr lang="en-GB" sz="800" dirty="0" err="1"/>
              <a:t>hasNext</a:t>
            </a:r>
            <a:r>
              <a:rPr lang="en-GB" sz="800" dirty="0"/>
              <a:t>() {</a:t>
            </a:r>
            <a:br>
              <a:rPr lang="en-GB" sz="800" dirty="0"/>
            </a:br>
            <a:r>
              <a:rPr lang="en-GB" sz="800" dirty="0"/>
              <a:t>            </a:t>
            </a:r>
            <a:r>
              <a:rPr lang="en-GB" sz="800" b="1" dirty="0"/>
              <a:t>return </a:t>
            </a:r>
            <a:r>
              <a:rPr lang="en-GB" sz="800" b="1" dirty="0" err="1"/>
              <a:t>currentIndex</a:t>
            </a:r>
            <a:r>
              <a:rPr lang="en-GB" sz="800" b="1" dirty="0"/>
              <a:t> </a:t>
            </a:r>
            <a:r>
              <a:rPr lang="en-GB" sz="800" dirty="0"/>
              <a:t>&lt; </a:t>
            </a:r>
            <a:r>
              <a:rPr lang="en-GB" sz="800" b="1" dirty="0" err="1"/>
              <a:t>grades</a:t>
            </a:r>
            <a:r>
              <a:rPr lang="en-GB" sz="800" dirty="0" err="1"/>
              <a:t>.</a:t>
            </a:r>
            <a:r>
              <a:rPr lang="en-GB" sz="800" b="1" dirty="0" err="1"/>
              <a:t>length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/>
              <a:t>@Override</a:t>
            </a:r>
            <a:br>
              <a:rPr lang="en-GB" sz="800" b="1" dirty="0"/>
            </a:br>
            <a:r>
              <a:rPr lang="en-GB" sz="800" b="1" dirty="0"/>
              <a:t>        public </a:t>
            </a:r>
            <a:r>
              <a:rPr lang="en-GB" sz="800" dirty="0"/>
              <a:t>Integer next() {</a:t>
            </a:r>
            <a:br>
              <a:rPr lang="en-GB" sz="800" dirty="0"/>
            </a:br>
            <a:r>
              <a:rPr lang="en-GB" sz="800" dirty="0"/>
              <a:t>            </a:t>
            </a:r>
            <a:r>
              <a:rPr lang="en-GB" sz="800" b="1" dirty="0"/>
              <a:t>if </a:t>
            </a:r>
            <a:r>
              <a:rPr lang="en-GB" sz="800" dirty="0"/>
              <a:t>(</a:t>
            </a:r>
            <a:r>
              <a:rPr lang="en-GB" sz="800" b="1" dirty="0" err="1"/>
              <a:t>this</a:t>
            </a:r>
            <a:r>
              <a:rPr lang="en-GB" sz="800" dirty="0" err="1"/>
              <a:t>.hasNext</a:t>
            </a:r>
            <a:r>
              <a:rPr lang="en-GB" sz="800" dirty="0"/>
              <a:t>()) {</a:t>
            </a:r>
            <a:br>
              <a:rPr lang="en-GB" sz="800" dirty="0"/>
            </a:br>
            <a:r>
              <a:rPr lang="en-GB" sz="800" dirty="0"/>
              <a:t>                </a:t>
            </a:r>
            <a:r>
              <a:rPr lang="en-GB" sz="800" b="1" dirty="0"/>
              <a:t>return grades</a:t>
            </a:r>
            <a:r>
              <a:rPr lang="en-GB" sz="800" dirty="0"/>
              <a:t>[</a:t>
            </a:r>
            <a:r>
              <a:rPr lang="en-GB" sz="800" b="1" dirty="0" err="1"/>
              <a:t>currentIndex</a:t>
            </a:r>
            <a:r>
              <a:rPr lang="en-GB" sz="800" dirty="0"/>
              <a:t>++];</a:t>
            </a:r>
            <a:br>
              <a:rPr lang="en-GB" sz="800" dirty="0"/>
            </a:br>
            <a:r>
              <a:rPr lang="en-GB" sz="800" dirty="0"/>
              <a:t>        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        </a:t>
            </a:r>
            <a:r>
              <a:rPr lang="en-GB" sz="800" b="1" dirty="0"/>
              <a:t>throw new </a:t>
            </a:r>
            <a:r>
              <a:rPr lang="en-GB" sz="800" dirty="0" err="1"/>
              <a:t>NoSuchElementException</a:t>
            </a:r>
            <a:r>
              <a:rPr lang="en-GB" sz="800" dirty="0"/>
              <a:t>();</a:t>
            </a:r>
            <a:br>
              <a:rPr lang="en-GB" sz="800" dirty="0"/>
            </a:br>
            <a:r>
              <a:rPr lang="en-GB" sz="800" dirty="0"/>
              <a:t>        }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r>
              <a:rPr lang="en-GB" sz="800" dirty="0"/>
              <a:t>}</a:t>
            </a:r>
            <a:br>
              <a:rPr lang="en-GB" sz="800" dirty="0"/>
            </a:br>
            <a:endParaRPr lang="en-US" sz="800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29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Iterators are lazy. Their task is to iterate a</a:t>
            </a:r>
            <a:r>
              <a:rPr lang="en-US" baseline="0" dirty="0"/>
              <a:t> collection, only when it is needed. This characteristic could be classified as laziness.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07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ListIterator is more powerful subtype of Iterator, that is produced only by</a:t>
            </a:r>
            <a:r>
              <a:rPr lang="en-US" baseline="0" dirty="0"/>
              <a:t> List classes.</a:t>
            </a:r>
          </a:p>
          <a:p>
            <a:r>
              <a:rPr lang="en-US" baseline="0" dirty="0"/>
              <a:t>Its true power is that it could iterate onwards and backwards. We are capable of iterating in both</a:t>
            </a:r>
          </a:p>
          <a:p>
            <a:r>
              <a:rPr lang="en-US" baseline="0" dirty="0"/>
              <a:t>directions. Another powerful option is to produce the indexes of the next and the previous elements.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399"/>
            <a:ext cx="6096000" cy="4404599"/>
          </a:xfrm>
        </p:spPr>
        <p:txBody>
          <a:bodyPr>
            <a:noAutofit/>
          </a:bodyPr>
          <a:lstStyle/>
          <a:p>
            <a:endParaRPr lang="en-US" sz="800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7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8924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has two ways to compare objects.</a:t>
            </a:r>
            <a:r>
              <a:rPr lang="en-US" baseline="0" dirty="0"/>
              <a:t> The first is with “natural” comparison of the objects by the method, inherited from the </a:t>
            </a:r>
          </a:p>
          <a:p>
            <a:r>
              <a:rPr lang="en-US" baseline="0" dirty="0"/>
              <a:t>interface – Comparable.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 very simple interface with a single method,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compareTo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). It takes another object of the same type</a:t>
            </a:r>
          </a:p>
          <a:p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produces a negative value if the current object is less than the one passed as argument, zero if it is equal and positive value</a:t>
            </a:r>
          </a:p>
          <a:p>
            <a:r>
              <a: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current object is greater than the argument.</a:t>
            </a:r>
          </a:p>
          <a:p>
            <a:r>
              <a: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second one is by using the “==“ signs. But its drawback is it compares the references, but this is not the result we are looking for in many situations.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40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59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89243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53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/>
              </a:rPr>
              <a:t>An iterator</a:t>
            </a:r>
            <a:r>
              <a:rPr lang="en-US" baseline="0" dirty="0">
                <a:latin typeface="Times New Roman"/>
              </a:rPr>
              <a:t> is an object whose job is to move and select elements from a collection.</a:t>
            </a:r>
          </a:p>
          <a:p>
            <a:r>
              <a:rPr lang="en-US" baseline="0" dirty="0">
                <a:latin typeface="Times New Roman"/>
              </a:rPr>
              <a:t>The client programmer is not knowing how this is achieved, but he knows the collection is iterated.</a:t>
            </a:r>
            <a:endParaRPr lang="en-US" dirty="0">
              <a:latin typeface="Times New Roman"/>
            </a:endParaRPr>
          </a:p>
          <a:p>
            <a:r>
              <a:rPr lang="en-US" dirty="0">
                <a:latin typeface="Times New Roman"/>
              </a:rPr>
              <a:t>The iterator is a lightweight</a:t>
            </a:r>
            <a:r>
              <a:rPr lang="en-US" baseline="0" dirty="0">
                <a:latin typeface="Times New Roman"/>
              </a:rPr>
              <a:t> object:</a:t>
            </a:r>
            <a:endParaRPr lang="en-US" dirty="0">
              <a:latin typeface="Times New Roman"/>
            </a:endParaRPr>
          </a:p>
          <a:p>
            <a:r>
              <a:rPr lang="en-US" dirty="0">
                <a:latin typeface="Times New Roman"/>
              </a:rPr>
              <a:t>- Object that is cheap to create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 baseline="0" dirty="0"/>
              <a:t>:</a:t>
            </a:r>
          </a:p>
          <a:p>
            <a:r>
              <a:rPr lang="en-US" baseline="0" dirty="0"/>
              <a:t>Let’s assume, we have an array. It is easy to be iterated. We start from index 0 and iterate till its end.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assume we have a Linked list. It’s not</a:t>
            </a:r>
            <a:r>
              <a:rPr lang="en-US" baseline="0" dirty="0"/>
              <a:t> so simple to iterate through the list.</a:t>
            </a:r>
            <a:r>
              <a:rPr lang="en-US" dirty="0"/>
              <a:t> </a:t>
            </a:r>
          </a:p>
          <a:p>
            <a:r>
              <a:rPr lang="en-US" dirty="0"/>
              <a:t>We </a:t>
            </a:r>
            <a:r>
              <a:rPr lang="en-US" baseline="0" dirty="0"/>
              <a:t>need some help. Since the client programmer</a:t>
            </a:r>
          </a:p>
          <a:p>
            <a:r>
              <a:rPr lang="en-US" baseline="0" dirty="0"/>
              <a:t>does not need to know how exactly the collection is iterated,</a:t>
            </a:r>
          </a:p>
          <a:p>
            <a:r>
              <a:rPr lang="en-US" baseline="0" dirty="0"/>
              <a:t>we achieve this through the iterators.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third example is a library. How do we iterate it?</a:t>
            </a:r>
            <a:r>
              <a:rPr lang="en-US" baseline="0" dirty="0"/>
              <a:t> Where do we start from? Where is its end?</a:t>
            </a:r>
          </a:p>
          <a:p>
            <a:r>
              <a:rPr lang="en-US" baseline="0" dirty="0"/>
              <a:t>All that questions, we get answered by the iterators. Not literally of course.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1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7/18/2016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basics-oop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24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Iterators and Comparators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5878198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  <a:endPara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Iterator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120032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How do we insert elements in collections?</a:t>
            </a: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Iterator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120032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… and how do we fetch them out? </a:t>
            </a: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Iterator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914400"/>
            <a:ext cx="11734800" cy="5486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50099" y="1040909"/>
            <a:ext cx="112490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GradesIterator</a:t>
            </a:r>
            <a:r>
              <a:rPr lang="en-US" altLang="en-US" sz="1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sz="18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currentIndex</a:t>
            </a:r>
            <a:r>
              <a:rPr lang="en-US" altLang="en-US" sz="1800" b="1" dirty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altLang="en-US" sz="1800" b="1" dirty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grades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en-US" sz="18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800" b="1" dirty="0" err="1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currentIndex</a:t>
            </a:r>
            <a:r>
              <a:rPr lang="en-US" altLang="en-US" sz="1800" b="1" dirty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sz="1800" b="1" dirty="0" err="1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1" dirty="0" err="1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en-US" sz="18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next()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.hasNext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800" b="1" dirty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800" b="1" dirty="0" err="1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currentIndex</a:t>
            </a:r>
            <a:r>
              <a:rPr lang="en-US" altLang="en-US" sz="1800" b="1" dirty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NoSuchElementException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6927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320817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37192" y="34887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Laziness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0942279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8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ListIterator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1524000"/>
            <a:ext cx="1173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9227" y="1653041"/>
            <a:ext cx="11249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32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integers =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32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ListIterator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32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iterator =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integers.listIterator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previous =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iterator.previous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hasPrevious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iterator.hasPrevious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previousIndex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iterator.previousIndex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8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47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Iterators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Ordinary Iterator</a:t>
            </a:r>
          </a:p>
          <a:p>
            <a:pPr lvl="1"/>
            <a:r>
              <a:rPr lang="en-US" dirty="0" err="1"/>
              <a:t>ListIterator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Comparators</a:t>
            </a:r>
          </a:p>
          <a:p>
            <a:pPr lvl="1"/>
            <a:r>
              <a:rPr lang="en-US" dirty="0"/>
              <a:t>Comparable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8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Comparator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Comparator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6463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Why do we need it?</a:t>
            </a: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87000"/>
              <a:lum contrast="-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</a:t>
            </a:r>
            <a:r>
              <a:rPr lang="en-US" dirty="0" err="1"/>
              <a:t>compareTo</a:t>
            </a:r>
            <a:r>
              <a:rPr lang="en-US" dirty="0"/>
              <a:t>()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1812472"/>
            <a:ext cx="11734800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4082" y="2274838"/>
            <a:ext cx="11249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en-US" sz="3600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3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6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o) 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compare logic</a:t>
            </a:r>
            <a:br>
              <a:rPr lang="en-US" altLang="en-US" sz="36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7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8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Comparator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120032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How to implement it in our objects?</a:t>
            </a: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1151121"/>
            <a:ext cx="11734800" cy="517347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79718" y="1310977"/>
            <a:ext cx="115898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b="1" dirty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Constructor</a:t>
            </a:r>
            <a:b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Properties</a:t>
            </a:r>
            <a:b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en-US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338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otherCat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.getName.compareTo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otherCat.getName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5400" dirty="0">
              <a:latin typeface="Arial" panose="020B0604020202020204" pitchFamily="34" charset="0"/>
            </a:endParaRPr>
          </a:p>
        </p:txBody>
      </p:sp>
      <p:pic>
        <p:nvPicPr>
          <p:cNvPr id="11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238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47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Why do we need</a:t>
            </a:r>
          </a:p>
          <a:p>
            <a:pPr lvl="1"/>
            <a:r>
              <a:rPr lang="en-US" dirty="0"/>
              <a:t>Iterator</a:t>
            </a:r>
          </a:p>
          <a:p>
            <a:pPr lvl="1"/>
            <a:r>
              <a:rPr lang="en-US" dirty="0"/>
              <a:t>Comparator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And Comparator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17" name="Shape 514"/>
          <p:cNvSpPr txBox="1">
            <a:spLocks noGrp="1"/>
          </p:cNvSpPr>
          <p:nvPr>
            <p:ph type="body" idx="4294967295"/>
          </p:nvPr>
        </p:nvSpPr>
        <p:spPr>
          <a:xfrm>
            <a:off x="1529383" y="6400801"/>
            <a:ext cx="10482604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https://softuni.bg/java-basics-oop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37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#7718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9118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7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Iterator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33280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Iterator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6463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Why do we need it?</a:t>
            </a: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lum contrast="-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332803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lum contrast="-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33280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70000"/>
              <a:duotone>
                <a:prstClr val="black"/>
                <a:schemeClr val="tx2">
                  <a:tint val="45000"/>
                  <a:satMod val="400000"/>
                </a:schemeClr>
              </a:duotone>
              <a:lum bright="5000" contrast="-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33280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2057400"/>
            <a:ext cx="11734800" cy="2514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9227" y="2367478"/>
            <a:ext cx="11249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 =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iterator =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numbers.iterator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iterator.hasNext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iterator.next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76640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1220</Words>
  <Application>Microsoft Office PowerPoint</Application>
  <PresentationFormat>Custom</PresentationFormat>
  <Paragraphs>207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Courier New</vt:lpstr>
      <vt:lpstr>Noto Sans Symbols</vt:lpstr>
      <vt:lpstr>Times New Roman</vt:lpstr>
      <vt:lpstr>Wingdings</vt:lpstr>
      <vt:lpstr>Wingdings 2</vt:lpstr>
      <vt:lpstr>SoftUni 16x9</vt:lpstr>
      <vt:lpstr>Iterators and Comparators</vt:lpstr>
      <vt:lpstr>Table of Contents</vt:lpstr>
      <vt:lpstr>Questions</vt:lpstr>
      <vt:lpstr>PowerPoint Presentation</vt:lpstr>
      <vt:lpstr>Iterator</vt:lpstr>
      <vt:lpstr>PowerPoint Presentation</vt:lpstr>
      <vt:lpstr>PowerPoint Presentation</vt:lpstr>
      <vt:lpstr>PowerPoint Presentation</vt:lpstr>
      <vt:lpstr>Example</vt:lpstr>
      <vt:lpstr>Iterator</vt:lpstr>
      <vt:lpstr>Iterator</vt:lpstr>
      <vt:lpstr>Custom Iterator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Exercises in Class</vt:lpstr>
      <vt:lpstr>PowerPoint Presentation</vt:lpstr>
      <vt:lpstr>Comparator</vt:lpstr>
      <vt:lpstr>PowerPoint Presentation</vt:lpstr>
      <vt:lpstr>Overriding compareTo()</vt:lpstr>
      <vt:lpstr>Comparator</vt:lpstr>
      <vt:lpstr>Example</vt:lpstr>
      <vt:lpstr>PowerPoint Presentation</vt:lpstr>
      <vt:lpstr>Exercises in Class</vt:lpstr>
      <vt:lpstr>Summary</vt:lpstr>
      <vt:lpstr>Iterator And Comparator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Abstraction in OOP</dc:title>
  <dc:subject>C# Basics Course</dc:subject>
  <dc:creator/>
  <cp:keywords>Principles, 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2016-07-18T07:42:50Z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